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9" r:id="rId3"/>
    <p:sldId id="280" r:id="rId4"/>
    <p:sldId id="283" r:id="rId5"/>
    <p:sldId id="285" r:id="rId6"/>
    <p:sldId id="286" r:id="rId7"/>
    <p:sldId id="284" r:id="rId8"/>
    <p:sldId id="287" r:id="rId9"/>
    <p:sldId id="288" r:id="rId10"/>
    <p:sldId id="28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8F8F8"/>
    <a:srgbClr val="0000FF"/>
    <a:srgbClr val="663300"/>
    <a:srgbClr val="463300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07" d="100"/>
          <a:sy n="107" d="100"/>
        </p:scale>
        <p:origin x="-102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FBAE-7511-4924-BC20-295086EFA7A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F057-84B0-4F3D-98EE-E5C7A66F4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74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FBAE-7511-4924-BC20-295086EFA7A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F057-84B0-4F3D-98EE-E5C7A66F4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58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FBAE-7511-4924-BC20-295086EFA7A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F057-84B0-4F3D-98EE-E5C7A66F4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59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FBAE-7511-4924-BC20-295086EFA7A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F057-84B0-4F3D-98EE-E5C7A66F4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38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FBAE-7511-4924-BC20-295086EFA7A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F057-84B0-4F3D-98EE-E5C7A66F4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97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FBAE-7511-4924-BC20-295086EFA7A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F057-84B0-4F3D-98EE-E5C7A66F4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603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FBAE-7511-4924-BC20-295086EFA7A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F057-84B0-4F3D-98EE-E5C7A66F4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99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FBAE-7511-4924-BC20-295086EFA7A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F057-84B0-4F3D-98EE-E5C7A66F4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43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FBAE-7511-4924-BC20-295086EFA7A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F057-84B0-4F3D-98EE-E5C7A66F4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40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FBAE-7511-4924-BC20-295086EFA7A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F057-84B0-4F3D-98EE-E5C7A66F4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95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FBAE-7511-4924-BC20-295086EFA7A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F057-84B0-4F3D-98EE-E5C7A66F4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88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FBAE-7511-4924-BC20-295086EFA7A8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F057-84B0-4F3D-98EE-E5C7A66F4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26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691058" y="708259"/>
            <a:ext cx="4781478" cy="5451035"/>
            <a:chOff x="3289609" y="1045921"/>
            <a:chExt cx="5740484" cy="6544332"/>
          </a:xfrm>
        </p:grpSpPr>
        <p:sp>
          <p:nvSpPr>
            <p:cNvPr id="34" name="Isosceles Triangle 33"/>
            <p:cNvSpPr/>
            <p:nvPr/>
          </p:nvSpPr>
          <p:spPr>
            <a:xfrm>
              <a:off x="3289609" y="1045921"/>
              <a:ext cx="5733047" cy="4942282"/>
            </a:xfrm>
            <a:prstGeom prst="triangle">
              <a:avLst/>
            </a:prstGeom>
            <a:noFill/>
            <a:ln w="635000">
              <a:solidFill>
                <a:srgbClr val="996633">
                  <a:alpha val="69804"/>
                </a:srgbClr>
              </a:solidFill>
            </a:ln>
            <a:effectLst>
              <a:softEdge rad="127000"/>
            </a:effectLst>
            <a:scene3d>
              <a:camera prst="orthographicFront"/>
              <a:lightRig rig="threePt" dir="t"/>
            </a:scene3d>
            <a:sp3d>
              <a:bevelT w="1905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rot="10800000">
              <a:off x="3297046" y="2647971"/>
              <a:ext cx="5733047" cy="4942282"/>
            </a:xfrm>
            <a:prstGeom prst="triangle">
              <a:avLst/>
            </a:prstGeom>
            <a:noFill/>
            <a:ln w="635000">
              <a:solidFill>
                <a:srgbClr val="996633">
                  <a:alpha val="69804"/>
                </a:srgbClr>
              </a:solidFill>
            </a:ln>
            <a:effectLst>
              <a:softEdge rad="127000"/>
            </a:effectLst>
            <a:scene3d>
              <a:camera prst="orthographicFront"/>
              <a:lightRig rig="threePt" dir="t"/>
            </a:scene3d>
            <a:sp3d>
              <a:bevelT w="1905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3" descr="C:\Users\Ken\AppData\Local\Microsoft\Windows\Temporary Internet Files\Content.IE5\T5T34V6U\MC90043386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228600" y="76200"/>
            <a:ext cx="990600" cy="1141772"/>
            <a:chOff x="2074" y="1231"/>
            <a:chExt cx="1612" cy="1858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9660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82C00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9144" y="146869"/>
            <a:ext cx="6547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Viner Hand ITC" pitchFamily="66" charset="0"/>
              </a:rPr>
              <a:t>A CD of this message will be available (free of charge) immediately following today's message</a:t>
            </a:r>
          </a:p>
          <a:p>
            <a:endParaRPr lang="en-US" sz="2400" b="1" dirty="0" smtClean="0">
              <a:solidFill>
                <a:srgbClr val="6633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Viner Hand ITC" pitchFamily="66" charset="0"/>
            </a:endParaRPr>
          </a:p>
          <a:p>
            <a:r>
              <a:rPr lang="en-US" sz="24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Viner Hand ITC" pitchFamily="66" charset="0"/>
              </a:rPr>
              <a:t>This message will be available via podcast later this week at calvaryokc.com</a:t>
            </a:r>
            <a:endParaRPr lang="en-US" sz="2400" b="1" dirty="0">
              <a:solidFill>
                <a:srgbClr val="6633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Viner Hand ITC" pitchFamily="66" charset="0"/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4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39" name="TextBox 38"/>
          <p:cNvSpPr txBox="1"/>
          <p:nvPr/>
        </p:nvSpPr>
        <p:spPr>
          <a:xfrm>
            <a:off x="1676308" y="2760081"/>
            <a:ext cx="8731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663300"/>
                </a:solidFill>
                <a:latin typeface="Mitzvah" pitchFamily="2" charset="0"/>
                <a:cs typeface="Lucida Sans Unicode" panose="020B0602030504020204" pitchFamily="34" charset="0"/>
              </a:rPr>
              <a:t>2 Samuel</a:t>
            </a:r>
            <a:endParaRPr lang="en-US" sz="8800" dirty="0">
              <a:solidFill>
                <a:srgbClr val="663300"/>
              </a:solidFill>
              <a:latin typeface="Mitzvah" pitchFamily="2" charset="0"/>
              <a:cs typeface="Lucida Sans Unicode" panose="020B0602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34124" y="3800636"/>
            <a:ext cx="3324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63300"/>
                </a:solidFill>
                <a:latin typeface="Mitzvah" pitchFamily="2" charset="0"/>
              </a:rPr>
              <a:t>03-04</a:t>
            </a:r>
            <a:endParaRPr lang="en-US" sz="8000" dirty="0">
              <a:solidFill>
                <a:srgbClr val="663300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80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209" y="-160919"/>
            <a:ext cx="468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663300"/>
                </a:solidFill>
                <a:latin typeface="Mitzvah" pitchFamily="2" charset="0"/>
                <a:cs typeface="Lucida Sans Unicode" panose="020B0602030504020204" pitchFamily="34" charset="0"/>
              </a:rPr>
              <a:t>2 Samuel</a:t>
            </a:r>
            <a:endParaRPr lang="en-US" sz="8800" dirty="0">
              <a:solidFill>
                <a:srgbClr val="663300"/>
              </a:solidFill>
              <a:latin typeface="Mitzvah" pitchFamily="2" charset="0"/>
              <a:cs typeface="Lucida Sans Unicode" panose="020B0602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749" y="-72864"/>
            <a:ext cx="4425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63300"/>
                </a:solidFill>
                <a:latin typeface="Mitzvah" pitchFamily="2" charset="0"/>
              </a:rPr>
              <a:t>03-04</a:t>
            </a:r>
            <a:endParaRPr lang="en-US" sz="8000" dirty="0">
              <a:solidFill>
                <a:srgbClr val="663300"/>
              </a:solidFill>
              <a:latin typeface="Mitzvah" pitchFamily="2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06400" y="1275643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93300"/>
                </a:solidFill>
              </a:rPr>
              <a:t>Mephibosheth</a:t>
            </a:r>
            <a:r>
              <a:rPr lang="en-US" sz="3200" dirty="0"/>
              <a:t> 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644" y="1803973"/>
            <a:ext cx="11040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</a:t>
            </a:r>
            <a:r>
              <a:rPr lang="en-US" sz="3200" dirty="0"/>
              <a:t>part ~ </a:t>
            </a:r>
            <a:r>
              <a:rPr lang="en-US" sz="3200" i="1" dirty="0"/>
              <a:t>to cleave in pieces, break into pieces, shatter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287" y="2340199"/>
            <a:ext cx="1104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</a:t>
            </a:r>
            <a:r>
              <a:rPr lang="en-US" sz="3200" dirty="0"/>
              <a:t>part </a:t>
            </a:r>
            <a:r>
              <a:rPr lang="en-US" sz="3200" dirty="0" smtClean="0"/>
              <a:t>~</a:t>
            </a:r>
            <a:r>
              <a:rPr lang="en-US" sz="3200" i="1" dirty="0" smtClean="0"/>
              <a:t>shame </a:t>
            </a:r>
            <a:r>
              <a:rPr lang="en-US" sz="3200" i="1" dirty="0"/>
              <a:t>or shameful thing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885182"/>
            <a:ext cx="1104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/>
              <a:t>Exterminating </a:t>
            </a:r>
            <a:r>
              <a:rPr lang="en-US" sz="3200" i="1" dirty="0"/>
              <a:t>the idol</a:t>
            </a:r>
            <a:r>
              <a:rPr lang="en-US" sz="3200" dirty="0"/>
              <a:t> or </a:t>
            </a:r>
            <a:r>
              <a:rPr lang="en-US" sz="3200" i="1" dirty="0"/>
              <a:t>he scatters </a:t>
            </a:r>
            <a:r>
              <a:rPr lang="en-US" sz="3200" i="1" dirty="0" smtClean="0"/>
              <a:t>shame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14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91058" y="708259"/>
            <a:ext cx="4781478" cy="5451035"/>
            <a:chOff x="3289609" y="1045921"/>
            <a:chExt cx="5740484" cy="6544332"/>
          </a:xfrm>
        </p:grpSpPr>
        <p:sp>
          <p:nvSpPr>
            <p:cNvPr id="11" name="Isosceles Triangle 10"/>
            <p:cNvSpPr/>
            <p:nvPr/>
          </p:nvSpPr>
          <p:spPr>
            <a:xfrm>
              <a:off x="3289609" y="1045921"/>
              <a:ext cx="5733047" cy="4942282"/>
            </a:xfrm>
            <a:prstGeom prst="triangle">
              <a:avLst/>
            </a:prstGeom>
            <a:noFill/>
            <a:ln w="635000">
              <a:solidFill>
                <a:srgbClr val="996633">
                  <a:alpha val="69804"/>
                </a:srgbClr>
              </a:solidFill>
            </a:ln>
            <a:effectLst>
              <a:softEdge rad="127000"/>
            </a:effectLst>
            <a:scene3d>
              <a:camera prst="orthographicFront"/>
              <a:lightRig rig="threePt" dir="t"/>
            </a:scene3d>
            <a:sp3d>
              <a:bevelT w="1905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3297046" y="2647971"/>
              <a:ext cx="5733047" cy="4942282"/>
            </a:xfrm>
            <a:prstGeom prst="triangle">
              <a:avLst/>
            </a:prstGeom>
            <a:noFill/>
            <a:ln w="635000">
              <a:solidFill>
                <a:srgbClr val="996633">
                  <a:alpha val="69804"/>
                </a:srgbClr>
              </a:solidFill>
            </a:ln>
            <a:effectLst>
              <a:softEdge rad="127000"/>
            </a:effectLst>
            <a:scene3d>
              <a:camera prst="orthographicFront"/>
              <a:lightRig rig="threePt" dir="t"/>
            </a:scene3d>
            <a:sp3d>
              <a:bevelT w="1905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1209" y="-160919"/>
            <a:ext cx="468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663300"/>
                </a:solidFill>
                <a:latin typeface="Mitzvah" pitchFamily="2" charset="0"/>
                <a:cs typeface="Lucida Sans Unicode" panose="020B0602030504020204" pitchFamily="34" charset="0"/>
              </a:rPr>
              <a:t>2 Samuel</a:t>
            </a:r>
            <a:endParaRPr lang="en-US" sz="8800" dirty="0">
              <a:solidFill>
                <a:srgbClr val="663300"/>
              </a:solidFill>
              <a:latin typeface="Mitzvah" pitchFamily="2" charset="0"/>
              <a:cs typeface="Lucida Sans Unicode" panose="020B0602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749" y="-72864"/>
            <a:ext cx="4425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63300"/>
                </a:solidFill>
                <a:latin typeface="Mitzvah" pitchFamily="2" charset="0"/>
              </a:rPr>
              <a:t>03-04</a:t>
            </a:r>
            <a:endParaRPr lang="en-US" sz="8000" dirty="0">
              <a:solidFill>
                <a:srgbClr val="663300"/>
              </a:solidFill>
              <a:latin typeface="Mitzvah" pitchFamily="2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65861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209" y="-160919"/>
            <a:ext cx="468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663300"/>
                </a:solidFill>
                <a:latin typeface="Mitzvah" pitchFamily="2" charset="0"/>
                <a:cs typeface="Lucida Sans Unicode" panose="020B0602030504020204" pitchFamily="34" charset="0"/>
              </a:rPr>
              <a:t>2 Samuel</a:t>
            </a:r>
            <a:endParaRPr lang="en-US" sz="8800" dirty="0">
              <a:solidFill>
                <a:srgbClr val="663300"/>
              </a:solidFill>
              <a:latin typeface="Mitzvah" pitchFamily="2" charset="0"/>
              <a:cs typeface="Lucida Sans Unicode" panose="020B0602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749" y="-72864"/>
            <a:ext cx="4425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63300"/>
                </a:solidFill>
                <a:latin typeface="Mitzvah" pitchFamily="2" charset="0"/>
              </a:rPr>
              <a:t>03-04</a:t>
            </a:r>
            <a:endParaRPr lang="en-US" sz="8000" dirty="0">
              <a:solidFill>
                <a:srgbClr val="663300"/>
              </a:solidFill>
              <a:latin typeface="Mitzvah" pitchFamily="2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06400" y="1275643"/>
            <a:ext cx="11401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Deut. 17:17 ~ </a:t>
            </a:r>
            <a:r>
              <a:rPr lang="en-US" sz="3200" dirty="0">
                <a:solidFill>
                  <a:srgbClr val="993300"/>
                </a:solidFill>
              </a:rPr>
              <a:t>Neither shall he multiply wives for himself, lest his heart turn away; nor shall he greatly multiply silver and gold for himself.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222" y="277374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93300"/>
                </a:solidFill>
              </a:rPr>
              <a:t>Chileab</a:t>
            </a:r>
            <a:r>
              <a:rPr lang="en-US" sz="3200" dirty="0"/>
              <a:t> ~ </a:t>
            </a:r>
            <a:r>
              <a:rPr lang="en-US" sz="3200" i="1" dirty="0"/>
              <a:t>like his father</a:t>
            </a:r>
            <a:r>
              <a:rPr lang="en-US" sz="3200" dirty="0"/>
              <a:t>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57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91058" y="708259"/>
            <a:ext cx="4781478" cy="5451035"/>
            <a:chOff x="3289609" y="1045921"/>
            <a:chExt cx="5740484" cy="6544332"/>
          </a:xfrm>
        </p:grpSpPr>
        <p:sp>
          <p:nvSpPr>
            <p:cNvPr id="11" name="Isosceles Triangle 10"/>
            <p:cNvSpPr/>
            <p:nvPr/>
          </p:nvSpPr>
          <p:spPr>
            <a:xfrm>
              <a:off x="3289609" y="1045921"/>
              <a:ext cx="5733047" cy="4942282"/>
            </a:xfrm>
            <a:prstGeom prst="triangle">
              <a:avLst/>
            </a:prstGeom>
            <a:noFill/>
            <a:ln w="635000">
              <a:solidFill>
                <a:srgbClr val="996633">
                  <a:alpha val="69804"/>
                </a:srgbClr>
              </a:solidFill>
            </a:ln>
            <a:effectLst>
              <a:softEdge rad="127000"/>
            </a:effectLst>
            <a:scene3d>
              <a:camera prst="orthographicFront"/>
              <a:lightRig rig="threePt" dir="t"/>
            </a:scene3d>
            <a:sp3d>
              <a:bevelT w="1905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3297046" y="2647971"/>
              <a:ext cx="5733047" cy="4942282"/>
            </a:xfrm>
            <a:prstGeom prst="triangle">
              <a:avLst/>
            </a:prstGeom>
            <a:noFill/>
            <a:ln w="635000">
              <a:solidFill>
                <a:srgbClr val="996633">
                  <a:alpha val="69804"/>
                </a:srgbClr>
              </a:solidFill>
            </a:ln>
            <a:effectLst>
              <a:softEdge rad="127000"/>
            </a:effectLst>
            <a:scene3d>
              <a:camera prst="orthographicFront"/>
              <a:lightRig rig="threePt" dir="t"/>
            </a:scene3d>
            <a:sp3d>
              <a:bevelT w="1905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1209" y="-160919"/>
            <a:ext cx="468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663300"/>
                </a:solidFill>
                <a:latin typeface="Mitzvah" pitchFamily="2" charset="0"/>
                <a:cs typeface="Lucida Sans Unicode" panose="020B0602030504020204" pitchFamily="34" charset="0"/>
              </a:rPr>
              <a:t>2 Samuel</a:t>
            </a:r>
            <a:endParaRPr lang="en-US" sz="8800" dirty="0">
              <a:solidFill>
                <a:srgbClr val="663300"/>
              </a:solidFill>
              <a:latin typeface="Mitzvah" pitchFamily="2" charset="0"/>
              <a:cs typeface="Lucida Sans Unicode" panose="020B0602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749" y="-72864"/>
            <a:ext cx="4425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63300"/>
                </a:solidFill>
                <a:latin typeface="Mitzvah" pitchFamily="2" charset="0"/>
              </a:rPr>
              <a:t>03-04</a:t>
            </a:r>
            <a:endParaRPr lang="en-US" sz="8000" dirty="0">
              <a:solidFill>
                <a:srgbClr val="663300"/>
              </a:solidFill>
              <a:latin typeface="Mitzvah" pitchFamily="2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33424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209" y="-160919"/>
            <a:ext cx="468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663300"/>
                </a:solidFill>
                <a:latin typeface="Mitzvah" pitchFamily="2" charset="0"/>
                <a:cs typeface="Lucida Sans Unicode" panose="020B0602030504020204" pitchFamily="34" charset="0"/>
              </a:rPr>
              <a:t>2 Samuel</a:t>
            </a:r>
            <a:endParaRPr lang="en-US" sz="8800" dirty="0">
              <a:solidFill>
                <a:srgbClr val="663300"/>
              </a:solidFill>
              <a:latin typeface="Mitzvah" pitchFamily="2" charset="0"/>
              <a:cs typeface="Lucida Sans Unicode" panose="020B0602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749" y="-72864"/>
            <a:ext cx="4425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63300"/>
                </a:solidFill>
                <a:latin typeface="Mitzvah" pitchFamily="2" charset="0"/>
              </a:rPr>
              <a:t>03-04</a:t>
            </a:r>
            <a:endParaRPr lang="en-US" sz="8000" dirty="0">
              <a:solidFill>
                <a:srgbClr val="663300"/>
              </a:solidFill>
              <a:latin typeface="Mitzvah" pitchFamily="2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143000"/>
            <a:ext cx="8083726" cy="54453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Oval 2"/>
          <p:cNvSpPr/>
          <p:nvPr/>
        </p:nvSpPr>
        <p:spPr>
          <a:xfrm>
            <a:off x="6172200" y="2819400"/>
            <a:ext cx="76200" cy="76200"/>
          </a:xfrm>
          <a:prstGeom prst="ellipse">
            <a:avLst/>
          </a:prstGeom>
          <a:solidFill>
            <a:srgbClr val="F8F8F8"/>
          </a:solidFill>
          <a:ln>
            <a:solidFill>
              <a:srgbClr val="F8F8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176361" y="1981200"/>
            <a:ext cx="1462439" cy="457200"/>
            <a:chOff x="4176361" y="1981200"/>
            <a:chExt cx="1462439" cy="457200"/>
          </a:xfrm>
        </p:grpSpPr>
        <p:sp>
          <p:nvSpPr>
            <p:cNvPr id="12" name="Oval 11"/>
            <p:cNvSpPr/>
            <p:nvPr/>
          </p:nvSpPr>
          <p:spPr>
            <a:xfrm>
              <a:off x="5257800" y="2362200"/>
              <a:ext cx="76200" cy="76200"/>
            </a:xfrm>
            <a:prstGeom prst="ellipse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76361" y="1981200"/>
              <a:ext cx="1462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Kadesh</a:t>
              </a:r>
              <a:endParaRPr lang="en-US" sz="2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29400" y="2286000"/>
            <a:ext cx="1075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Golan</a:t>
            </a:r>
            <a:endParaRPr lang="en-US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76411" y="3276600"/>
            <a:ext cx="2095501" cy="533400"/>
            <a:chOff x="5776411" y="3276600"/>
            <a:chExt cx="2095501" cy="533400"/>
          </a:xfrm>
        </p:grpSpPr>
        <p:sp>
          <p:nvSpPr>
            <p:cNvPr id="8" name="Oval 7"/>
            <p:cNvSpPr/>
            <p:nvPr/>
          </p:nvSpPr>
          <p:spPr>
            <a:xfrm>
              <a:off x="6324600" y="3733800"/>
              <a:ext cx="76200" cy="76200"/>
            </a:xfrm>
            <a:prstGeom prst="ellipse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76411" y="3276600"/>
              <a:ext cx="2095501" cy="43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Ramath</a:t>
              </a:r>
              <a:r>
                <a:rPr lang="en-US" sz="200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Gilead</a:t>
              </a:r>
              <a:endParaRPr lang="en-US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09059" y="3160196"/>
            <a:ext cx="1301141" cy="573604"/>
            <a:chOff x="4109059" y="3160196"/>
            <a:chExt cx="1301141" cy="573604"/>
          </a:xfrm>
        </p:grpSpPr>
        <p:sp>
          <p:nvSpPr>
            <p:cNvPr id="11" name="Oval 10"/>
            <p:cNvSpPr/>
            <p:nvPr/>
          </p:nvSpPr>
          <p:spPr>
            <a:xfrm>
              <a:off x="5181600" y="3657600"/>
              <a:ext cx="76200" cy="76200"/>
            </a:xfrm>
            <a:prstGeom prst="ellipse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09059" y="3160196"/>
              <a:ext cx="1301141" cy="483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Shechem</a:t>
              </a:r>
              <a:endParaRPr lang="en-US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84834" y="5029200"/>
            <a:ext cx="1182855" cy="533400"/>
            <a:chOff x="3984834" y="5029200"/>
            <a:chExt cx="1182855" cy="533400"/>
          </a:xfrm>
        </p:grpSpPr>
        <p:sp>
          <p:nvSpPr>
            <p:cNvPr id="10" name="Oval 9"/>
            <p:cNvSpPr/>
            <p:nvPr/>
          </p:nvSpPr>
          <p:spPr>
            <a:xfrm>
              <a:off x="4800600" y="5486400"/>
              <a:ext cx="76200" cy="76200"/>
            </a:xfrm>
            <a:prstGeom prst="ellipse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84834" y="5029200"/>
              <a:ext cx="1182855" cy="43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Hebron</a:t>
              </a:r>
              <a:endParaRPr lang="en-US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07289" y="4275218"/>
            <a:ext cx="1075323" cy="525382"/>
            <a:chOff x="6107289" y="4275218"/>
            <a:chExt cx="1075323" cy="525382"/>
          </a:xfrm>
        </p:grpSpPr>
        <p:sp>
          <p:nvSpPr>
            <p:cNvPr id="9" name="Oval 8"/>
            <p:cNvSpPr/>
            <p:nvPr/>
          </p:nvSpPr>
          <p:spPr>
            <a:xfrm>
              <a:off x="6248400" y="4724400"/>
              <a:ext cx="76200" cy="76200"/>
            </a:xfrm>
            <a:prstGeom prst="ellipse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07289" y="4275218"/>
              <a:ext cx="1075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Bezer</a:t>
              </a:r>
              <a:endParaRPr lang="en-US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1047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209" y="-160919"/>
            <a:ext cx="468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663300"/>
                </a:solidFill>
                <a:latin typeface="Mitzvah" pitchFamily="2" charset="0"/>
                <a:cs typeface="Lucida Sans Unicode" panose="020B0602030504020204" pitchFamily="34" charset="0"/>
              </a:rPr>
              <a:t>2 Samuel</a:t>
            </a:r>
            <a:endParaRPr lang="en-US" sz="8800" dirty="0">
              <a:solidFill>
                <a:srgbClr val="663300"/>
              </a:solidFill>
              <a:latin typeface="Mitzvah" pitchFamily="2" charset="0"/>
              <a:cs typeface="Lucida Sans Unicode" panose="020B0602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749" y="-72864"/>
            <a:ext cx="4425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63300"/>
                </a:solidFill>
                <a:latin typeface="Mitzvah" pitchFamily="2" charset="0"/>
              </a:rPr>
              <a:t>03-04</a:t>
            </a:r>
            <a:endParaRPr lang="en-US" sz="8000" dirty="0">
              <a:solidFill>
                <a:srgbClr val="663300"/>
              </a:solidFill>
              <a:latin typeface="Mitzvah" pitchFamily="2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06400" y="1275643"/>
            <a:ext cx="114017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Deut. 19:11-13 ~ </a:t>
            </a:r>
            <a:r>
              <a:rPr lang="en-US" sz="3200" baseline="30000" dirty="0"/>
              <a:t>11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993300"/>
                </a:solidFill>
              </a:rPr>
              <a:t>But if anyone hates his neighbor, lies in wait for him, rises against him and strikes him mortally, so that he dies, and he flees to one of these cities, </a:t>
            </a:r>
            <a:r>
              <a:rPr lang="en-US" sz="3200" baseline="30000" dirty="0"/>
              <a:t>12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993300"/>
                </a:solidFill>
              </a:rPr>
              <a:t>then the elders of his city shall send and bring him from there, and deliver him over to the hand of the avenger of blood, that he may die. 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993300"/>
                </a:solidFill>
              </a:rPr>
              <a:t>Your eye shall not pity him, but you shall put away </a:t>
            </a:r>
            <a:r>
              <a:rPr lang="en-US" sz="3200" i="1" dirty="0">
                <a:solidFill>
                  <a:srgbClr val="993300"/>
                </a:solidFill>
              </a:rPr>
              <a:t>the guilt of</a:t>
            </a:r>
            <a:r>
              <a:rPr lang="en-US" sz="3200" dirty="0">
                <a:solidFill>
                  <a:srgbClr val="993300"/>
                </a:solidFill>
              </a:rPr>
              <a:t> innocent blood from Israel, that it may go well with you.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400" y="5307516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93300"/>
                </a:solidFill>
              </a:rPr>
              <a:t>The Avenger of </a:t>
            </a:r>
            <a:r>
              <a:rPr lang="en-US" sz="3200" dirty="0" smtClean="0">
                <a:solidFill>
                  <a:srgbClr val="993300"/>
                </a:solidFill>
              </a:rPr>
              <a:t>Blood </a:t>
            </a:r>
            <a:r>
              <a:rPr lang="en-US" sz="3200" dirty="0" smtClean="0"/>
              <a:t>~</a:t>
            </a:r>
            <a:r>
              <a:rPr lang="en-US" sz="3200" b="1" i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ga`al</a:t>
            </a:r>
            <a:endParaRPr lang="en-US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11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209" y="-160919"/>
            <a:ext cx="468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663300"/>
                </a:solidFill>
                <a:latin typeface="Mitzvah" pitchFamily="2" charset="0"/>
                <a:cs typeface="Lucida Sans Unicode" panose="020B0602030504020204" pitchFamily="34" charset="0"/>
              </a:rPr>
              <a:t>2 Samuel</a:t>
            </a:r>
            <a:endParaRPr lang="en-US" sz="8800" dirty="0">
              <a:solidFill>
                <a:srgbClr val="663300"/>
              </a:solidFill>
              <a:latin typeface="Mitzvah" pitchFamily="2" charset="0"/>
              <a:cs typeface="Lucida Sans Unicode" panose="020B0602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749" y="-72864"/>
            <a:ext cx="4425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63300"/>
                </a:solidFill>
                <a:latin typeface="Mitzvah" pitchFamily="2" charset="0"/>
              </a:rPr>
              <a:t>03-04</a:t>
            </a:r>
            <a:endParaRPr lang="en-US" sz="8000" dirty="0">
              <a:solidFill>
                <a:srgbClr val="663300"/>
              </a:solidFill>
              <a:latin typeface="Mitzvah" pitchFamily="2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06400" y="1275643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93300"/>
                </a:solidFill>
              </a:rPr>
              <a:t>In the gate </a:t>
            </a:r>
            <a:r>
              <a:rPr lang="en-US" sz="3200" dirty="0"/>
              <a:t>~ literally, </a:t>
            </a:r>
            <a:r>
              <a:rPr lang="en-US" sz="3200" dirty="0">
                <a:solidFill>
                  <a:srgbClr val="993300"/>
                </a:solidFill>
              </a:rPr>
              <a:t>in the middle of </a:t>
            </a:r>
            <a:r>
              <a:rPr lang="en-US" sz="3200" dirty="0"/>
              <a:t>(NASB)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91058" y="708259"/>
            <a:ext cx="4781478" cy="5451035"/>
            <a:chOff x="3289609" y="1045921"/>
            <a:chExt cx="5740484" cy="6544332"/>
          </a:xfrm>
        </p:grpSpPr>
        <p:sp>
          <p:nvSpPr>
            <p:cNvPr id="11" name="Isosceles Triangle 10"/>
            <p:cNvSpPr/>
            <p:nvPr/>
          </p:nvSpPr>
          <p:spPr>
            <a:xfrm>
              <a:off x="3289609" y="1045921"/>
              <a:ext cx="5733047" cy="4942282"/>
            </a:xfrm>
            <a:prstGeom prst="triangle">
              <a:avLst/>
            </a:prstGeom>
            <a:noFill/>
            <a:ln w="635000">
              <a:solidFill>
                <a:srgbClr val="996633">
                  <a:alpha val="69804"/>
                </a:srgbClr>
              </a:solidFill>
            </a:ln>
            <a:effectLst>
              <a:softEdge rad="127000"/>
            </a:effectLst>
            <a:scene3d>
              <a:camera prst="orthographicFront"/>
              <a:lightRig rig="threePt" dir="t"/>
            </a:scene3d>
            <a:sp3d>
              <a:bevelT w="1905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3297046" y="2647971"/>
              <a:ext cx="5733047" cy="4942282"/>
            </a:xfrm>
            <a:prstGeom prst="triangle">
              <a:avLst/>
            </a:prstGeom>
            <a:noFill/>
            <a:ln w="635000">
              <a:solidFill>
                <a:srgbClr val="996633">
                  <a:alpha val="69804"/>
                </a:srgbClr>
              </a:solidFill>
            </a:ln>
            <a:effectLst>
              <a:softEdge rad="127000"/>
            </a:effectLst>
            <a:scene3d>
              <a:camera prst="orthographicFront"/>
              <a:lightRig rig="threePt" dir="t"/>
            </a:scene3d>
            <a:sp3d>
              <a:bevelT w="1905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1209" y="-160919"/>
            <a:ext cx="468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663300"/>
                </a:solidFill>
                <a:latin typeface="Mitzvah" pitchFamily="2" charset="0"/>
                <a:cs typeface="Lucida Sans Unicode" panose="020B0602030504020204" pitchFamily="34" charset="0"/>
              </a:rPr>
              <a:t>2 Samuel</a:t>
            </a:r>
            <a:endParaRPr lang="en-US" sz="8800" dirty="0">
              <a:solidFill>
                <a:srgbClr val="663300"/>
              </a:solidFill>
              <a:latin typeface="Mitzvah" pitchFamily="2" charset="0"/>
              <a:cs typeface="Lucida Sans Unicode" panose="020B0602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749" y="-72864"/>
            <a:ext cx="4425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63300"/>
                </a:solidFill>
                <a:latin typeface="Mitzvah" pitchFamily="2" charset="0"/>
              </a:rPr>
              <a:t>03-04</a:t>
            </a:r>
            <a:endParaRPr lang="en-US" sz="8000" dirty="0">
              <a:solidFill>
                <a:srgbClr val="663300"/>
              </a:solidFill>
              <a:latin typeface="Mitzvah" pitchFamily="2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98712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209" y="-160919"/>
            <a:ext cx="468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663300"/>
                </a:solidFill>
                <a:latin typeface="Mitzvah" pitchFamily="2" charset="0"/>
                <a:cs typeface="Lucida Sans Unicode" panose="020B0602030504020204" pitchFamily="34" charset="0"/>
              </a:rPr>
              <a:t>2 Samuel</a:t>
            </a:r>
            <a:endParaRPr lang="en-US" sz="8800" dirty="0">
              <a:solidFill>
                <a:srgbClr val="663300"/>
              </a:solidFill>
              <a:latin typeface="Mitzvah" pitchFamily="2" charset="0"/>
              <a:cs typeface="Lucida Sans Unicode" panose="020B0602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749" y="-72864"/>
            <a:ext cx="4425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63300"/>
                </a:solidFill>
                <a:latin typeface="Mitzvah" pitchFamily="2" charset="0"/>
              </a:rPr>
              <a:t>03-04</a:t>
            </a:r>
            <a:endParaRPr lang="en-US" sz="8000" dirty="0">
              <a:solidFill>
                <a:srgbClr val="663300"/>
              </a:solidFill>
              <a:latin typeface="Mitzvah" pitchFamily="2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06400" y="1275643"/>
            <a:ext cx="11401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Phil. 2:3 ~ </a:t>
            </a:r>
            <a:r>
              <a:rPr lang="en-US" sz="3200" i="1" dirty="0">
                <a:solidFill>
                  <a:srgbClr val="993300"/>
                </a:solidFill>
              </a:rPr>
              <a:t>Let</a:t>
            </a:r>
            <a:r>
              <a:rPr lang="en-US" sz="3200" dirty="0">
                <a:solidFill>
                  <a:srgbClr val="993300"/>
                </a:solidFill>
              </a:rPr>
              <a:t> nothing </a:t>
            </a:r>
            <a:r>
              <a:rPr lang="en-US" sz="3200" i="1" dirty="0">
                <a:solidFill>
                  <a:srgbClr val="993300"/>
                </a:solidFill>
              </a:rPr>
              <a:t>be done</a:t>
            </a:r>
            <a:r>
              <a:rPr lang="en-US" sz="3200" dirty="0">
                <a:solidFill>
                  <a:srgbClr val="993300"/>
                </a:solidFill>
              </a:rPr>
              <a:t> through selfish ambition or conceit, but in lowliness of mind let each esteem others better than himself.</a:t>
            </a:r>
          </a:p>
        </p:txBody>
      </p:sp>
    </p:spTree>
    <p:extLst>
      <p:ext uri="{BB962C8B-B14F-4D97-AF65-F5344CB8AC3E}">
        <p14:creationId xmlns:p14="http://schemas.microsoft.com/office/powerpoint/2010/main" xmlns="" val="25660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91058" y="708259"/>
            <a:ext cx="4781478" cy="5451035"/>
            <a:chOff x="3289609" y="1045921"/>
            <a:chExt cx="5740484" cy="6544332"/>
          </a:xfrm>
        </p:grpSpPr>
        <p:sp>
          <p:nvSpPr>
            <p:cNvPr id="11" name="Isosceles Triangle 10"/>
            <p:cNvSpPr/>
            <p:nvPr/>
          </p:nvSpPr>
          <p:spPr>
            <a:xfrm>
              <a:off x="3289609" y="1045921"/>
              <a:ext cx="5733047" cy="4942282"/>
            </a:xfrm>
            <a:prstGeom prst="triangle">
              <a:avLst/>
            </a:prstGeom>
            <a:noFill/>
            <a:ln w="635000">
              <a:solidFill>
                <a:srgbClr val="996633">
                  <a:alpha val="69804"/>
                </a:srgbClr>
              </a:solidFill>
            </a:ln>
            <a:effectLst>
              <a:softEdge rad="127000"/>
            </a:effectLst>
            <a:scene3d>
              <a:camera prst="orthographicFront"/>
              <a:lightRig rig="threePt" dir="t"/>
            </a:scene3d>
            <a:sp3d>
              <a:bevelT w="1905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3297046" y="2647971"/>
              <a:ext cx="5733047" cy="4942282"/>
            </a:xfrm>
            <a:prstGeom prst="triangle">
              <a:avLst/>
            </a:prstGeom>
            <a:noFill/>
            <a:ln w="635000">
              <a:solidFill>
                <a:srgbClr val="996633">
                  <a:alpha val="69804"/>
                </a:srgbClr>
              </a:solidFill>
            </a:ln>
            <a:effectLst>
              <a:softEdge rad="127000"/>
            </a:effectLst>
            <a:scene3d>
              <a:camera prst="orthographicFront"/>
              <a:lightRig rig="threePt" dir="t"/>
            </a:scene3d>
            <a:sp3d>
              <a:bevelT w="1905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1209" y="-160919"/>
            <a:ext cx="468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663300"/>
                </a:solidFill>
                <a:latin typeface="Mitzvah" pitchFamily="2" charset="0"/>
                <a:cs typeface="Lucida Sans Unicode" panose="020B0602030504020204" pitchFamily="34" charset="0"/>
              </a:rPr>
              <a:t>2 Samuel</a:t>
            </a:r>
            <a:endParaRPr lang="en-US" sz="8800" dirty="0">
              <a:solidFill>
                <a:srgbClr val="663300"/>
              </a:solidFill>
              <a:latin typeface="Mitzvah" pitchFamily="2" charset="0"/>
              <a:cs typeface="Lucida Sans Unicode" panose="020B0602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749" y="-72864"/>
            <a:ext cx="4425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63300"/>
                </a:solidFill>
                <a:latin typeface="Mitzvah" pitchFamily="2" charset="0"/>
              </a:rPr>
              <a:t>03-04</a:t>
            </a:r>
            <a:endParaRPr lang="en-US" sz="8000" dirty="0">
              <a:solidFill>
                <a:srgbClr val="663300"/>
              </a:solidFill>
              <a:latin typeface="Mitzvah" pitchFamily="2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6819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2 Samuel">
      <a:dk1>
        <a:sysClr val="windowText" lastClr="000000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Samuel">
      <a:majorFont>
        <a:latin typeface="Eras Demi ITC"/>
        <a:ea typeface=""/>
        <a:cs typeface=""/>
      </a:majorFont>
      <a:minorFont>
        <a:latin typeface="Eras Demi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_Samuel_01-02.pptx" id="{30D21457-94B7-4E61-A806-22CF15C3DB50}" vid="{851F1056-163A-4EAF-92CA-0D311A7F25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279</Words>
  <Application>Microsoft Office PowerPoint</Application>
  <PresentationFormat>Custom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Kathy</cp:lastModifiedBy>
  <cp:revision>17</cp:revision>
  <dcterms:created xsi:type="dcterms:W3CDTF">2013-03-27T13:56:00Z</dcterms:created>
  <dcterms:modified xsi:type="dcterms:W3CDTF">2013-04-04T16:10:41Z</dcterms:modified>
</cp:coreProperties>
</file>